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8"/>
  </p:notesMasterIdLst>
  <p:sldIdLst>
    <p:sldId id="256" r:id="rId2"/>
    <p:sldId id="267" r:id="rId3"/>
    <p:sldId id="285" r:id="rId4"/>
    <p:sldId id="290" r:id="rId5"/>
    <p:sldId id="286" r:id="rId6"/>
    <p:sldId id="266" r:id="rId7"/>
    <p:sldId id="269" r:id="rId8"/>
    <p:sldId id="268" r:id="rId9"/>
    <p:sldId id="291" r:id="rId10"/>
    <p:sldId id="270" r:id="rId11"/>
    <p:sldId id="275" r:id="rId12"/>
    <p:sldId id="292" r:id="rId13"/>
    <p:sldId id="271" r:id="rId14"/>
    <p:sldId id="277" r:id="rId15"/>
    <p:sldId id="293" r:id="rId16"/>
    <p:sldId id="272" r:id="rId17"/>
    <p:sldId id="287" r:id="rId18"/>
    <p:sldId id="279" r:id="rId19"/>
    <p:sldId id="273" r:id="rId20"/>
    <p:sldId id="274" r:id="rId21"/>
    <p:sldId id="283" r:id="rId22"/>
    <p:sldId id="280" r:id="rId23"/>
    <p:sldId id="284" r:id="rId24"/>
    <p:sldId id="288" r:id="rId25"/>
    <p:sldId id="289"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585"/>
    <a:srgbClr val="C3C1C2"/>
    <a:srgbClr val="4472C4"/>
    <a:srgbClr val="C32F2F"/>
    <a:srgbClr val="CFDAF0"/>
    <a:srgbClr val="EFBDBD"/>
    <a:srgbClr val="C00000"/>
    <a:srgbClr val="000000"/>
    <a:srgbClr val="FFFF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autoAdjust="0"/>
    <p:restoredTop sz="92050" autoAdjust="0"/>
  </p:normalViewPr>
  <p:slideViewPr>
    <p:cSldViewPr snapToGrid="0">
      <p:cViewPr varScale="1">
        <p:scale>
          <a:sx n="158" d="100"/>
          <a:sy n="158" d="100"/>
        </p:scale>
        <p:origin x="216" y="44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18</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211238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4/4/24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4/4/24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4/4/24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4/4/24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4/4/24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4/4/24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4/4/24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package" Target="../embeddings/Microsoft_Excel_Worksheet3.xlsx"/></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package" Target="../embeddings/Microsoft_Excel_Worksheet5.xlsx"/><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4.emf"/><Relationship Id="rId5" Type="http://schemas.openxmlformats.org/officeDocument/2006/relationships/image" Target="../media/image57.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2032085" y="1024710"/>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1877646" y="2512042"/>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15795" y="2512043"/>
            <a:ext cx="4674499" cy="3533496"/>
          </a:xfrm>
          <a:prstGeom prst="rect">
            <a:avLst/>
          </a:prstGeom>
        </p:spPr>
      </p:pic>
    </p:spTree>
    <p:extLst>
      <p:ext uri="{BB962C8B-B14F-4D97-AF65-F5344CB8AC3E}">
        <p14:creationId xmlns:p14="http://schemas.microsoft.com/office/powerpoint/2010/main" val="190570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55312" y="1590885"/>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00869"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5"/>
            <a:chOff x="-10152" y="648093"/>
            <a:chExt cx="2164485" cy="6206115"/>
          </a:xfrm>
        </p:grpSpPr>
        <p:sp>
          <p:nvSpPr>
            <p:cNvPr id="4" name="Rectangle 3">
              <a:extLst>
                <a:ext uri="{FF2B5EF4-FFF2-40B4-BE49-F238E27FC236}">
                  <a16:creationId xmlns:a16="http://schemas.microsoft.com/office/drawing/2014/main" id="{2ACF68E3-021B-0583-726E-CD7EACC0D44D}"/>
                </a:ext>
              </a:extLst>
            </p:cNvPr>
            <p:cNvSpPr/>
            <p:nvPr/>
          </p:nvSpPr>
          <p:spPr>
            <a:xfrm>
              <a:off x="0" y="5124449"/>
              <a:ext cx="2154333" cy="172975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0963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7477" y="4392701"/>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7477" y="377314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7477" y="2823981"/>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regress confounders).</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314724"/>
            <a:ext cx="2451199" cy="400110"/>
          </a:xfrm>
          <a:prstGeom prst="rect">
            <a:avLst/>
          </a:prstGeom>
          <a:noFill/>
        </p:spPr>
        <p:txBody>
          <a:bodyPr wrap="square">
            <a:spAutoFit/>
          </a:bodyPr>
          <a:lstStyle/>
          <a:p>
            <a:r>
              <a:rPr lang="en-US" sz="2000" dirty="0"/>
              <a:t>Identify cell clusters.</a:t>
            </a:r>
          </a:p>
        </p:txBody>
      </p:sp>
    </p:spTree>
    <p:extLst>
      <p:ext uri="{BB962C8B-B14F-4D97-AF65-F5344CB8AC3E}">
        <p14:creationId xmlns:p14="http://schemas.microsoft.com/office/powerpoint/2010/main" val="1267160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46315" cy="6286533"/>
            <a:chOff x="2606153" y="499624"/>
            <a:chExt cx="7446315"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594411" cy="369332"/>
          </a:xfrm>
          <a:prstGeom prst="rect">
            <a:avLst/>
          </a:prstGeom>
          <a:noFill/>
        </p:spPr>
        <p:txBody>
          <a:bodyPr wrap="none" rtlCol="0">
            <a:spAutoFit/>
          </a:bodyPr>
          <a:lstStyle/>
          <a:p>
            <a:r>
              <a:rPr lang="en-US"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9" name="TextBox 8">
            <a:extLst>
              <a:ext uri="{FF2B5EF4-FFF2-40B4-BE49-F238E27FC236}">
                <a16:creationId xmlns:a16="http://schemas.microsoft.com/office/drawing/2014/main" id="{BA605DB2-21FE-CAF1-ED92-58E94665BC77}"/>
              </a:ext>
            </a:extLst>
          </p:cNvPr>
          <p:cNvSpPr txBox="1"/>
          <p:nvPr/>
        </p:nvSpPr>
        <p:spPr>
          <a:xfrm>
            <a:off x="2509927" y="2834299"/>
            <a:ext cx="7982105" cy="646331"/>
          </a:xfrm>
          <a:prstGeom prst="rect">
            <a:avLst/>
          </a:prstGeom>
          <a:noFill/>
        </p:spPr>
        <p:txBody>
          <a:bodyPr wrap="square">
            <a:spAutoFit/>
          </a:bodyPr>
          <a:lstStyle/>
          <a:p>
            <a:r>
              <a:rPr lang="en-US" b="1" dirty="0"/>
              <a:t>Curse of Dimensionality</a:t>
            </a:r>
            <a:r>
              <a:rPr lang="en-US" dirty="0"/>
              <a:t>: number of datapoints is small (sparsity)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1997762"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1982412"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372492"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341482"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098238" cy="923330"/>
          </a:xfrm>
          <a:prstGeom prst="rect">
            <a:avLst/>
          </a:prstGeom>
          <a:noFill/>
        </p:spPr>
        <p:txBody>
          <a:bodyPr wrap="none" rtlCol="0">
            <a:spAutoFit/>
          </a:bodyPr>
          <a:lstStyle/>
          <a:p>
            <a:r>
              <a:rPr lang="en-US" u="sng" dirty="0"/>
              <a:t>Simple Reasons:</a:t>
            </a:r>
          </a:p>
          <a:p>
            <a:pPr marL="342900" indent="-342900">
              <a:buAutoNum type="arabicPeriod"/>
            </a:pPr>
            <a:r>
              <a:rPr lang="en-US" dirty="0"/>
              <a:t>We visualize the data in </a:t>
            </a:r>
            <a:r>
              <a:rPr lang="en-US" b="1" dirty="0"/>
              <a:t>3 dimensions</a:t>
            </a:r>
            <a:r>
              <a:rPr lang="en-US" dirty="0"/>
              <a:t>.</a:t>
            </a:r>
          </a:p>
          <a:p>
            <a:pPr marL="342900" indent="-342900">
              <a:buAutoNum type="arabicPeriod"/>
            </a:pPr>
            <a:r>
              <a:rPr lang="en-US" dirty="0"/>
              <a:t>Speeds up clustering analysis.</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409842" y="39559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2907210"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624971"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281326"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4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49432" y="864537"/>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288130" y="1374422"/>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140266" y="4166556"/>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7647675" y="4044099"/>
            <a:ext cx="4497013"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178964" y="2271310"/>
            <a:ext cx="5515356" cy="954107"/>
          </a:xfrm>
          <a:prstGeom prst="rect">
            <a:avLst/>
          </a:prstGeom>
          <a:noFill/>
        </p:spPr>
        <p:txBody>
          <a:bodyPr wrap="squar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2178964" y="4837526"/>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014753" y="3791307"/>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2" y="1742153"/>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1" name="Picture 10">
            <a:extLst>
              <a:ext uri="{FF2B5EF4-FFF2-40B4-BE49-F238E27FC236}">
                <a16:creationId xmlns:a16="http://schemas.microsoft.com/office/drawing/2014/main" id="{9750F6D3-AF03-9063-927D-49B65754053F}"/>
              </a:ext>
            </a:extLst>
          </p:cNvPr>
          <p:cNvPicPr>
            <a:picLocks noChangeAspect="1"/>
          </p:cNvPicPr>
          <p:nvPr/>
        </p:nvPicPr>
        <p:blipFill rotWithShape="1">
          <a:blip r:embed="rId3"/>
          <a:srcRect r="9874"/>
          <a:stretch/>
        </p:blipFill>
        <p:spPr>
          <a:xfrm>
            <a:off x="6512564" y="1028560"/>
            <a:ext cx="5554946" cy="1095528"/>
          </a:xfrm>
          <a:prstGeom prst="rect">
            <a:avLst/>
          </a:prstGeom>
        </p:spPr>
      </p:pic>
      <p:pic>
        <p:nvPicPr>
          <p:cNvPr id="13" name="Picture 12">
            <a:extLst>
              <a:ext uri="{FF2B5EF4-FFF2-40B4-BE49-F238E27FC236}">
                <a16:creationId xmlns:a16="http://schemas.microsoft.com/office/drawing/2014/main" id="{F7841514-7870-307F-2348-903D8FCA3496}"/>
              </a:ext>
            </a:extLst>
          </p:cNvPr>
          <p:cNvPicPr>
            <a:picLocks noChangeAspect="1"/>
          </p:cNvPicPr>
          <p:nvPr/>
        </p:nvPicPr>
        <p:blipFill>
          <a:blip r:embed="rId4"/>
          <a:stretch>
            <a:fillRect/>
          </a:stretch>
        </p:blipFill>
        <p:spPr>
          <a:xfrm>
            <a:off x="6983433" y="2363190"/>
            <a:ext cx="4386631" cy="2551220"/>
          </a:xfrm>
          <a:prstGeom prst="rect">
            <a:avLst/>
          </a:prstGeom>
        </p:spPr>
      </p:pic>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5"/>
          <a:stretch>
            <a:fillRect/>
          </a:stretch>
        </p:blipFill>
        <p:spPr>
          <a:xfrm>
            <a:off x="2007585" y="5623000"/>
            <a:ext cx="4324954" cy="1019317"/>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6"/>
          <a:stretch>
            <a:fillRect/>
          </a:stretch>
        </p:blipFill>
        <p:spPr>
          <a:xfrm>
            <a:off x="1811716" y="2677332"/>
            <a:ext cx="4823903" cy="2819739"/>
          </a:xfrm>
          <a:prstGeom prst="rect">
            <a:avLst/>
          </a:prstGeom>
        </p:spPr>
      </p:pic>
    </p:spTree>
    <p:extLst>
      <p:ext uri="{BB962C8B-B14F-4D97-AF65-F5344CB8AC3E}">
        <p14:creationId xmlns:p14="http://schemas.microsoft.com/office/powerpoint/2010/main" val="4273767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3991</TotalTime>
  <Words>1681</Words>
  <Application>Microsoft Macintosh PowerPoint</Application>
  <PresentationFormat>Widescreen</PresentationFormat>
  <Paragraphs>414</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Arial</vt:lpstr>
      <vt:lpstr>Calibri</vt:lpstr>
      <vt:lpstr>Calibri Light</vt:lpstr>
      <vt:lpstr>Lato</vt:lpstr>
      <vt:lpstr>source-serif-pro</vt:lpstr>
      <vt:lpstr>Office Theme</vt:lpstr>
      <vt:lpstr>Worksheet</vt:lpstr>
      <vt:lpstr>Module 3: Processing scRNA-Seq with Seurat</vt:lpstr>
      <vt:lpstr>Processing Pipeline Overview</vt:lpstr>
      <vt:lpstr>Note: Integration and Changes Seurat V5 Pipeline</vt:lpstr>
      <vt:lpstr>Why so much Dimension Reduction???</vt:lpstr>
      <vt:lpstr>Seurat v5 S4 Class Object</vt:lpstr>
      <vt:lpstr>Count Matrix Importation</vt:lpstr>
      <vt:lpstr>Count Matrix Importation</vt:lpstr>
      <vt:lpstr>Count Matrix Importation</vt:lpstr>
      <vt:lpstr>Visualizing Data Import Thresholds</vt:lpstr>
      <vt:lpstr>Count Data Normalization</vt:lpstr>
      <vt:lpstr>Count Data Normalization: Variable Features</vt:lpstr>
      <vt:lpstr>Visualize Highly Variable Features</vt:lpstr>
      <vt:lpstr>Count Matrix Importation</vt:lpstr>
      <vt:lpstr>Count Matrix Importation</vt:lpstr>
      <vt:lpstr>PCA Dim Loadings</vt:lpstr>
      <vt:lpstr>Linear Dimension Reduction</vt:lpstr>
      <vt:lpstr>Integrating Datasets</vt:lpstr>
      <vt:lpstr>Identifying Neighboring Cells</vt:lpstr>
      <vt:lpstr>Use Neighbor Graphs to Identify Clusters</vt:lpstr>
      <vt:lpstr>Nonlinear Dimension Reduction</vt:lpstr>
      <vt:lpstr>Why use not use tSNE?</vt:lpstr>
      <vt:lpstr>Limitation of Interpreting UMAP Clusters</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Microsoft Office User</cp:lastModifiedBy>
  <cp:revision>373</cp:revision>
  <dcterms:created xsi:type="dcterms:W3CDTF">2024-01-01T16:06:19Z</dcterms:created>
  <dcterms:modified xsi:type="dcterms:W3CDTF">2024-04-04T18:45:07Z</dcterms:modified>
</cp:coreProperties>
</file>